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449" r:id="rId46"/>
    <p:sldId id="384" r:id="rId47"/>
    <p:sldId id="439" r:id="rId48"/>
    <p:sldId id="440" r:id="rId49"/>
    <p:sldId id="385" r:id="rId50"/>
    <p:sldId id="387" r:id="rId51"/>
    <p:sldId id="386" r:id="rId52"/>
    <p:sldId id="444" r:id="rId53"/>
    <p:sldId id="443" r:id="rId54"/>
    <p:sldId id="445" r:id="rId55"/>
    <p:sldId id="466" r:id="rId56"/>
    <p:sldId id="446" r:id="rId57"/>
    <p:sldId id="460" r:id="rId58"/>
    <p:sldId id="453" r:id="rId59"/>
    <p:sldId id="454" r:id="rId60"/>
    <p:sldId id="459" r:id="rId61"/>
    <p:sldId id="455" r:id="rId62"/>
    <p:sldId id="456" r:id="rId63"/>
    <p:sldId id="457" r:id="rId64"/>
    <p:sldId id="458" r:id="rId65"/>
    <p:sldId id="461" r:id="rId66"/>
    <p:sldId id="462" r:id="rId67"/>
    <p:sldId id="463" r:id="rId68"/>
    <p:sldId id="448" r:id="rId69"/>
    <p:sldId id="464" r:id="rId70"/>
    <p:sldId id="450" r:id="rId71"/>
    <p:sldId id="465" r:id="rId72"/>
    <p:sldId id="467" r:id="rId73"/>
    <p:sldId id="451" r:id="rId74"/>
    <p:sldId id="268" r:id="rId75"/>
    <p:sldId id="441" r:id="rId76"/>
    <p:sldId id="403" r:id="rId77"/>
    <p:sldId id="442" r:id="rId78"/>
    <p:sldId id="388" r:id="rId79"/>
    <p:sldId id="405" r:id="rId80"/>
    <p:sldId id="389" r:id="rId81"/>
    <p:sldId id="408" r:id="rId82"/>
    <p:sldId id="390" r:id="rId83"/>
    <p:sldId id="409" r:id="rId84"/>
    <p:sldId id="391" r:id="rId85"/>
    <p:sldId id="410" r:id="rId86"/>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90378" autoAdjust="0"/>
  </p:normalViewPr>
  <p:slideViewPr>
    <p:cSldViewPr snapToGrid="0">
      <p:cViewPr varScale="1">
        <p:scale>
          <a:sx n="99" d="100"/>
          <a:sy n="99" d="100"/>
        </p:scale>
        <p:origin x="4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31/03/2020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31/03/2020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361462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304343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69574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258006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15717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4180932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381708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50122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1686949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202938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64</a:t>
            </a:fld>
            <a:endParaRPr lang="fr-FR"/>
          </a:p>
        </p:txBody>
      </p:sp>
    </p:spTree>
    <p:extLst>
      <p:ext uri="{BB962C8B-B14F-4D97-AF65-F5344CB8AC3E}">
        <p14:creationId xmlns:p14="http://schemas.microsoft.com/office/powerpoint/2010/main" val="3219997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31470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66</a:t>
            </a:fld>
            <a:endParaRPr lang="fr-FR"/>
          </a:p>
        </p:txBody>
      </p:sp>
    </p:spTree>
    <p:extLst>
      <p:ext uri="{BB962C8B-B14F-4D97-AF65-F5344CB8AC3E}">
        <p14:creationId xmlns:p14="http://schemas.microsoft.com/office/powerpoint/2010/main" val="31996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27054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31/03/2020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31/03/2020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31/03/2020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31/03/2020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31/03/2020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31/03/2020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31/03/2020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31/03/2020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31/03/2020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31/03/2020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31/03/2020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13800" dirty="0"/>
              <a:t>Comment échanger des informations via le standard JWT ?</a:t>
            </a: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595520"/>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sur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a:t>
            </a:r>
            <a:r>
              <a:rPr lang="fr-FR" sz="3200" dirty="0">
                <a:solidFill>
                  <a:schemeClr val="accent2">
                    <a:lumMod val="75000"/>
                  </a:schemeClr>
                </a:solidFill>
              </a:rPr>
              <a:t>délégation d'autorisation</a:t>
            </a:r>
            <a:r>
              <a:rPr lang="fr-FR" sz="3200" dirty="0"/>
              <a:t>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1876926"/>
            <a:ext cx="4776788" cy="4844549"/>
          </a:xfrm>
        </p:spPr>
        <p:txBody>
          <a:bodyPr>
            <a:normAutofit/>
          </a:bodyPr>
          <a:lstStyle/>
          <a:p>
            <a:pPr marL="0" indent="0">
              <a:buNone/>
            </a:pPr>
            <a:r>
              <a:rPr lang="fr-FR" sz="3600" dirty="0"/>
              <a:t>Ce protocole permet à des applications tierces d’obtenir un accès </a:t>
            </a:r>
            <a:r>
              <a:rPr lang="fr-FR" sz="3600" dirty="0">
                <a:solidFill>
                  <a:srgbClr val="0070C0"/>
                </a:solidFill>
              </a:rPr>
              <a:t>limité</a:t>
            </a:r>
            <a:r>
              <a:rPr lang="fr-FR" sz="3600"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2245896"/>
            <a:ext cx="4776788" cy="4110454"/>
          </a:xfrm>
        </p:spPr>
        <p:txBody>
          <a:bodyPr>
            <a:normAutofit/>
          </a:bodyPr>
          <a:lstStyle/>
          <a:p>
            <a:pPr marL="0" indent="0">
              <a:buNone/>
            </a:pPr>
            <a:r>
              <a:rPr lang="fr-FR" sz="3600" dirty="0"/>
              <a:t>En cas d’intrusion, les </a:t>
            </a:r>
            <a:r>
              <a:rPr lang="fr-FR" sz="3600" dirty="0" err="1"/>
              <a:t>entitées</a:t>
            </a:r>
            <a:r>
              <a:rPr lang="fr-FR" sz="3600" dirty="0"/>
              <a:t> et « </a:t>
            </a:r>
            <a:r>
              <a:rPr lang="fr-FR" sz="3600" dirty="0" err="1"/>
              <a:t>tokens</a:t>
            </a:r>
            <a:r>
              <a:rPr lang="fr-FR" sz="3600" dirty="0"/>
              <a:t> » mis en jeux sont </a:t>
            </a:r>
            <a:r>
              <a:rPr lang="fr-FR" sz="3600" dirty="0">
                <a:solidFill>
                  <a:schemeClr val="accent1">
                    <a:lumMod val="75000"/>
                  </a:schemeClr>
                </a:solidFill>
              </a:rPr>
              <a:t>révocables</a:t>
            </a:r>
            <a:r>
              <a:rPr lang="fr-FR" sz="3600" dirty="0"/>
              <a:t> par le serveur d’Autorisation.</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a:t>Types d’autorisation</a:t>
            </a:r>
            <a:endParaRPr lang="fr-FR" dirty="0"/>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a:solidFill>
                  <a:schemeClr val="accent1">
                    <a:lumMod val="75000"/>
                  </a:schemeClr>
                </a:solidFill>
              </a:rPr>
              <a:t>Authorization Code Grant</a:t>
            </a:r>
            <a:r>
              <a:rPr lang="fr-FR">
                <a:solidFill>
                  <a:schemeClr val="accent1">
                    <a:lumMod val="75000"/>
                  </a:schemeClr>
                </a:solidFill>
              </a:rPr>
              <a:t>, l’autorisation via un code</a:t>
            </a:r>
          </a:p>
          <a:p>
            <a:pPr marL="0" indent="0">
              <a:buNone/>
            </a:pPr>
            <a:r>
              <a:rPr lang="fr-FR" sz="2200"/>
              <a:t>Le client est un serveur web. Permet d’obtenir un token d’accès de longue durée qui pourra être renouvelé via un token de renouvellement.</a:t>
            </a:r>
          </a:p>
          <a:p>
            <a:pPr marL="0" indent="0">
              <a:buNone/>
            </a:pPr>
            <a:endParaRPr lang="fr-FR"/>
          </a:p>
          <a:p>
            <a:pPr marL="0" indent="0">
              <a:buNone/>
            </a:pPr>
            <a:r>
              <a:rPr lang="fr-FR" b="1">
                <a:solidFill>
                  <a:schemeClr val="accent1">
                    <a:lumMod val="75000"/>
                  </a:schemeClr>
                </a:solidFill>
              </a:rPr>
              <a:t>Implicit Grant</a:t>
            </a:r>
            <a:r>
              <a:rPr lang="fr-FR">
                <a:solidFill>
                  <a:schemeClr val="accent1">
                    <a:lumMod val="75000"/>
                  </a:schemeClr>
                </a:solidFill>
              </a:rPr>
              <a:t>, l’autorisation implicite 	</a:t>
            </a:r>
          </a:p>
          <a:p>
            <a:pPr marL="0" indent="0">
              <a:buNone/>
            </a:pPr>
            <a:r>
              <a:rPr lang="fr-FR" sz="2200"/>
              <a:t>L’application se trouve côté client (Javascript, application mobile). Il ne permet pas d’obtenir de token de renouvellement.</a:t>
            </a:r>
          </a:p>
          <a:p>
            <a:pPr marL="0" indent="0">
              <a:buNone/>
            </a:pPr>
            <a:endParaRPr lang="fr-FR" sz="2200"/>
          </a:p>
          <a:p>
            <a:pPr marL="0" indent="0">
              <a:buNone/>
            </a:pPr>
            <a:r>
              <a:rPr lang="en-US" b="1">
                <a:solidFill>
                  <a:schemeClr val="accent1">
                    <a:lumMod val="75000"/>
                  </a:schemeClr>
                </a:solidFill>
              </a:rPr>
              <a:t>Authorization Code Flow with Proof Key for Code Exchange (PKCE)</a:t>
            </a:r>
            <a:endParaRPr lang="fr-FR" b="1">
              <a:solidFill>
                <a:schemeClr val="accent1">
                  <a:lumMod val="75000"/>
                </a:schemeClr>
              </a:solidFill>
            </a:endParaRPr>
          </a:p>
          <a:p>
            <a:pPr marL="0" indent="0">
              <a:buNone/>
            </a:pPr>
            <a:r>
              <a:rPr lang="fr-FR" sz="2200"/>
              <a:t>L’application se trouve côté client (Javascript, application mobile). Permet d’obtenir de token de renouvellement.</a:t>
            </a:r>
          </a:p>
          <a:p>
            <a:pPr marL="0" indent="0">
              <a:buNone/>
            </a:pPr>
            <a:endParaRPr lang="fr-FR"/>
          </a:p>
          <a:p>
            <a:pPr marL="0" indent="0">
              <a:buNone/>
            </a:pPr>
            <a:r>
              <a:rPr lang="fr-FR" b="1">
                <a:solidFill>
                  <a:schemeClr val="accent1">
                    <a:lumMod val="75000"/>
                  </a:schemeClr>
                </a:solidFill>
              </a:rPr>
              <a:t>Client Credentials Grant</a:t>
            </a:r>
            <a:r>
              <a:rPr lang="fr-FR">
                <a:solidFill>
                  <a:schemeClr val="accent1">
                    <a:lumMod val="75000"/>
                  </a:schemeClr>
                </a:solidFill>
              </a:rPr>
              <a:t>, l’autorisation serveur à serveur </a:t>
            </a:r>
          </a:p>
          <a:p>
            <a:pPr marL="0" indent="0">
              <a:buNone/>
            </a:pPr>
            <a:r>
              <a:rPr lang="fr-FR" sz="2200"/>
              <a:t>Utilisé par les clients pour obtenir un jeton d'accès en dehors du contexte d'un utilisateur.</a:t>
            </a:r>
          </a:p>
          <a:p>
            <a:pPr marL="0" indent="0">
              <a:buNone/>
            </a:pPr>
            <a:endParaRPr lang="fr-FR"/>
          </a:p>
          <a:p>
            <a:pPr marL="0" indent="0">
              <a:buNone/>
            </a:pPr>
            <a:r>
              <a:rPr lang="fr-FR" b="1">
                <a:solidFill>
                  <a:schemeClr val="accent1">
                    <a:lumMod val="75000"/>
                  </a:schemeClr>
                </a:solidFill>
              </a:rPr>
              <a:t>Resource Owner Password Credentials Grant</a:t>
            </a:r>
            <a:r>
              <a:rPr lang="fr-FR">
                <a:solidFill>
                  <a:schemeClr val="accent1">
                    <a:lumMod val="75000"/>
                  </a:schemeClr>
                </a:solidFill>
              </a:rPr>
              <a:t>, l’autorisation via mot de passe</a:t>
            </a:r>
            <a:endParaRPr lang="fr-FR"/>
          </a:p>
          <a:p>
            <a:pPr lvl="2"/>
            <a:endParaRPr lang="fr-FR"/>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8" name="ZoneTexte 37">
            <a:extLst>
              <a:ext uri="{FF2B5EF4-FFF2-40B4-BE49-F238E27FC236}">
                <a16:creationId xmlns:a16="http://schemas.microsoft.com/office/drawing/2014/main" id="{D17352C7-E48D-4E31-B769-3FACEDEC7E8B}"/>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1" name="ZoneTexte 30">
            <a:extLst>
              <a:ext uri="{FF2B5EF4-FFF2-40B4-BE49-F238E27FC236}">
                <a16:creationId xmlns:a16="http://schemas.microsoft.com/office/drawing/2014/main" id="{06B757C4-4903-4334-BE28-49E372F9D2A3}"/>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853309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Client Side</a:t>
            </a:r>
            <a:endParaRPr lang="fr-FR" sz="2400" dirty="0">
              <a:solidFill>
                <a:schemeClr val="accent2">
                  <a:lumMod val="75000"/>
                </a:schemeClr>
              </a:solidFill>
            </a:endParaRPr>
          </a:p>
        </p:txBody>
      </p:sp>
    </p:spTree>
    <p:extLst>
      <p:ext uri="{BB962C8B-B14F-4D97-AF65-F5344CB8AC3E}">
        <p14:creationId xmlns:p14="http://schemas.microsoft.com/office/powerpoint/2010/main" val="3792173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9" name="Rectangle 38">
            <a:extLst>
              <a:ext uri="{FF2B5EF4-FFF2-40B4-BE49-F238E27FC236}">
                <a16:creationId xmlns:a16="http://schemas.microsoft.com/office/drawing/2014/main" id="{0FEC1FB5-CB7C-4C45-9F9F-0E010A170C16}"/>
              </a:ext>
            </a:extLst>
          </p:cNvPr>
          <p:cNvSpPr/>
          <p:nvPr/>
        </p:nvSpPr>
        <p:spPr>
          <a:xfrm>
            <a:off x="67737" y="6051583"/>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Server Side</a:t>
            </a:r>
            <a:endParaRPr lang="fr-FR" sz="2400" dirty="0">
              <a:solidFill>
                <a:schemeClr val="accent2">
                  <a:lumMod val="75000"/>
                </a:schemeClr>
              </a:solidFill>
            </a:endParaRPr>
          </a:p>
        </p:txBody>
      </p:sp>
    </p:spTree>
    <p:extLst>
      <p:ext uri="{BB962C8B-B14F-4D97-AF65-F5344CB8AC3E}">
        <p14:creationId xmlns:p14="http://schemas.microsoft.com/office/powerpoint/2010/main" val="3535864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1145406" y="1337913"/>
            <a:ext cx="1559293" cy="44055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pic>
        <p:nvPicPr>
          <p:cNvPr id="6" name="Image 5">
            <a:extLst>
              <a:ext uri="{FF2B5EF4-FFF2-40B4-BE49-F238E27FC236}">
                <a16:creationId xmlns:a16="http://schemas.microsoft.com/office/drawing/2014/main" id="{5E0735E9-BEB1-461B-B350-80BA4D8BF271}"/>
              </a:ext>
            </a:extLst>
          </p:cNvPr>
          <p:cNvPicPr>
            <a:picLocks noChangeAspect="1"/>
          </p:cNvPicPr>
          <p:nvPr/>
        </p:nvPicPr>
        <p:blipFill>
          <a:blip r:embed="rId10"/>
          <a:stretch>
            <a:fillRect/>
          </a:stretch>
        </p:blipFill>
        <p:spPr>
          <a:xfrm>
            <a:off x="1555047" y="497087"/>
            <a:ext cx="891925" cy="880176"/>
          </a:xfrm>
          <a:prstGeom prst="rect">
            <a:avLst/>
          </a:prstGeom>
        </p:spPr>
      </p:pic>
      <p:sp>
        <p:nvSpPr>
          <p:cNvPr id="11" name="Ellipse 10">
            <a:extLst>
              <a:ext uri="{FF2B5EF4-FFF2-40B4-BE49-F238E27FC236}">
                <a16:creationId xmlns:a16="http://schemas.microsoft.com/office/drawing/2014/main" id="{AAC038B7-7C91-4F27-9002-4744B0D3C381}"/>
              </a:ext>
            </a:extLst>
          </p:cNvPr>
          <p:cNvSpPr/>
          <p:nvPr/>
        </p:nvSpPr>
        <p:spPr>
          <a:xfrm>
            <a:off x="1553625" y="1786641"/>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35" name="ZoneTexte 34">
            <a:extLst>
              <a:ext uri="{FF2B5EF4-FFF2-40B4-BE49-F238E27FC236}">
                <a16:creationId xmlns:a16="http://schemas.microsoft.com/office/drawing/2014/main" id="{58A111D8-B5E9-4C47-8194-2140DD9C2A78}"/>
              </a:ext>
            </a:extLst>
          </p:cNvPr>
          <p:cNvSpPr txBox="1"/>
          <p:nvPr/>
        </p:nvSpPr>
        <p:spPr>
          <a:xfrm>
            <a:off x="951409" y="147717"/>
            <a:ext cx="2099199" cy="276999"/>
          </a:xfrm>
          <a:prstGeom prst="rect">
            <a:avLst/>
          </a:prstGeom>
          <a:solidFill>
            <a:schemeClr val="accent1">
              <a:lumMod val="75000"/>
            </a:schemeClr>
          </a:solidFill>
        </p:spPr>
        <p:txBody>
          <a:bodyPr wrap="square" rtlCol="0">
            <a:spAutoFit/>
          </a:bodyPr>
          <a:lstStyle/>
          <a:p>
            <a:r>
              <a:rPr lang="fr-FR" sz="1200" b="1" i="1" dirty="0">
                <a:solidFill>
                  <a:schemeClr val="bg1"/>
                </a:solidFill>
              </a:rPr>
              <a:t>Clique sur le bouton </a:t>
            </a:r>
            <a:r>
              <a:rPr lang="fr-FR" sz="1200" b="1" i="1" dirty="0" err="1">
                <a:solidFill>
                  <a:schemeClr val="bg1"/>
                </a:solidFill>
              </a:rPr>
              <a:t>facebook</a:t>
            </a:r>
            <a:endParaRPr lang="fr-FR" sz="1200" i="1" dirty="0">
              <a:solidFill>
                <a:schemeClr val="bg1"/>
              </a:solidFill>
            </a:endParaRPr>
          </a:p>
        </p:txBody>
      </p:sp>
    </p:spTree>
    <p:extLst>
      <p:ext uri="{BB962C8B-B14F-4D97-AF65-F5344CB8AC3E}">
        <p14:creationId xmlns:p14="http://schemas.microsoft.com/office/powerpoint/2010/main" val="843449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461754" y="5553571"/>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71409" y="2096667"/>
            <a:ext cx="20579" cy="203596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79039" y="2154494"/>
            <a:ext cx="3071267"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POST</a:t>
            </a:r>
            <a:r>
              <a:rPr lang="fr-FR" sz="1200" i="1" dirty="0">
                <a:solidFill>
                  <a:schemeClr val="bg1"/>
                </a:solidFill>
              </a:rPr>
              <a:t>  https://api.bworld.fr/Account/ExternalLogin HTTP/1.1</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419573" y="2020229"/>
            <a:ext cx="17883" cy="205737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98850F5-0A30-47B8-9B9A-61BFEED06924}"/>
              </a:ext>
            </a:extLst>
          </p:cNvPr>
          <p:cNvSpPr txBox="1"/>
          <p:nvPr/>
        </p:nvSpPr>
        <p:spPr>
          <a:xfrm>
            <a:off x="3565041" y="2717378"/>
            <a:ext cx="4486097" cy="138499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p>
        </p:txBody>
      </p:sp>
      <p:sp>
        <p:nvSpPr>
          <p:cNvPr id="35" name="Ellipse 34">
            <a:extLst>
              <a:ext uri="{FF2B5EF4-FFF2-40B4-BE49-F238E27FC236}">
                <a16:creationId xmlns:a16="http://schemas.microsoft.com/office/drawing/2014/main" id="{513534A0-5B0D-494D-87B0-E5337915FDE9}"/>
              </a:ext>
            </a:extLst>
          </p:cNvPr>
          <p:cNvSpPr/>
          <p:nvPr/>
        </p:nvSpPr>
        <p:spPr>
          <a:xfrm>
            <a:off x="2111319" y="1374656"/>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sp>
        <p:nvSpPr>
          <p:cNvPr id="37" name="Ellipse 36">
            <a:extLst>
              <a:ext uri="{FF2B5EF4-FFF2-40B4-BE49-F238E27FC236}">
                <a16:creationId xmlns:a16="http://schemas.microsoft.com/office/drawing/2014/main" id="{A6845AB1-3493-4A48-899B-45E72A6ECF20}"/>
              </a:ext>
            </a:extLst>
          </p:cNvPr>
          <p:cNvSpPr/>
          <p:nvPr/>
        </p:nvSpPr>
        <p:spPr>
          <a:xfrm>
            <a:off x="3821110" y="4191762"/>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spTree>
    <p:extLst>
      <p:ext uri="{BB962C8B-B14F-4D97-AF65-F5344CB8AC3E}">
        <p14:creationId xmlns:p14="http://schemas.microsoft.com/office/powerpoint/2010/main" val="4101669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2863FD9-310B-46E0-B43B-4A5D6EAC9207}"/>
              </a:ext>
            </a:extLst>
          </p:cNvPr>
          <p:cNvSpPr/>
          <p:nvPr/>
        </p:nvSpPr>
        <p:spPr>
          <a:xfrm>
            <a:off x="2992009" y="2243593"/>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98380" y="5555296"/>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6557" y="1971653"/>
            <a:ext cx="427730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3821110" y="2651273"/>
            <a:ext cx="3592960" cy="1569660"/>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928592" y="1812970"/>
            <a:ext cx="4385266" cy="693067"/>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10"/>
          <a:stretch>
            <a:fillRect/>
          </a:stretch>
        </p:blipFill>
        <p:spPr>
          <a:xfrm>
            <a:off x="5428653" y="401993"/>
            <a:ext cx="1572396" cy="1393845"/>
          </a:xfrm>
          <a:prstGeom prst="rect">
            <a:avLst/>
          </a:prstGeom>
        </p:spPr>
      </p:pic>
      <p:sp>
        <p:nvSpPr>
          <p:cNvPr id="42" name="Titre 1">
            <a:extLst>
              <a:ext uri="{FF2B5EF4-FFF2-40B4-BE49-F238E27FC236}">
                <a16:creationId xmlns:a16="http://schemas.microsoft.com/office/drawing/2014/main" id="{EF498A85-9564-42F0-A4EA-FF534A045227}"/>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43" name="Ellipse 42">
            <a:extLst>
              <a:ext uri="{FF2B5EF4-FFF2-40B4-BE49-F238E27FC236}">
                <a16:creationId xmlns:a16="http://schemas.microsoft.com/office/drawing/2014/main" id="{D0FF12B3-E51D-4AAD-A02B-3A614B8102F9}"/>
              </a:ext>
            </a:extLst>
          </p:cNvPr>
          <p:cNvSpPr/>
          <p:nvPr/>
        </p:nvSpPr>
        <p:spPr>
          <a:xfrm>
            <a:off x="7098006" y="705139"/>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spTree>
    <p:extLst>
      <p:ext uri="{BB962C8B-B14F-4D97-AF65-F5344CB8AC3E}">
        <p14:creationId xmlns:p14="http://schemas.microsoft.com/office/powerpoint/2010/main" val="314692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94BF175-60DA-4571-A3FB-AE989F4157AF}"/>
              </a:ext>
            </a:extLst>
          </p:cNvPr>
          <p:cNvSpPr/>
          <p:nvPr/>
        </p:nvSpPr>
        <p:spPr>
          <a:xfrm>
            <a:off x="443235" y="2088887"/>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7</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a:off x="1042468" y="1248158"/>
            <a:ext cx="1739233" cy="345299"/>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flipH="1" flipV="1">
            <a:off x="1097280" y="1408443"/>
            <a:ext cx="1795089" cy="37002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10"/>
          <a:stretch>
            <a:fillRect/>
          </a:stretch>
        </p:blipFill>
        <p:spPr>
          <a:xfrm>
            <a:off x="1376633" y="191824"/>
            <a:ext cx="1016092" cy="900711"/>
          </a:xfrm>
          <a:prstGeom prst="rect">
            <a:avLst/>
          </a:prstGeom>
        </p:spPr>
      </p:pic>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52" name="ZoneTexte 51">
            <a:extLst>
              <a:ext uri="{FF2B5EF4-FFF2-40B4-BE49-F238E27FC236}">
                <a16:creationId xmlns:a16="http://schemas.microsoft.com/office/drawing/2014/main" id="{7FB0E264-C371-4967-B720-AB1788A48E60}"/>
              </a:ext>
            </a:extLst>
          </p:cNvPr>
          <p:cNvSpPr txBox="1"/>
          <p:nvPr/>
        </p:nvSpPr>
        <p:spPr>
          <a:xfrm>
            <a:off x="1248416" y="2183082"/>
            <a:ext cx="1610548"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Saisi </a:t>
            </a:r>
            <a:r>
              <a:rPr lang="fr-FR" sz="1200" b="1" i="1" dirty="0" err="1">
                <a:solidFill>
                  <a:schemeClr val="bg1"/>
                </a:solidFill>
              </a:rPr>
              <a:t>login+password</a:t>
            </a:r>
            <a:r>
              <a:rPr lang="fr-FR" sz="1200" b="1" i="1" dirty="0">
                <a:solidFill>
                  <a:schemeClr val="bg1"/>
                </a:solidFill>
              </a:rPr>
              <a:t> puis </a:t>
            </a:r>
            <a:r>
              <a:rPr lang="fr-FR" sz="1200" b="1" i="1" dirty="0" err="1">
                <a:solidFill>
                  <a:schemeClr val="bg1"/>
                </a:solidFill>
              </a:rPr>
              <a:t>submit</a:t>
            </a:r>
            <a:endParaRPr lang="fr-FR" sz="1200" i="1" dirty="0">
              <a:solidFill>
                <a:schemeClr val="bg1"/>
              </a:solidFill>
            </a:endParaRPr>
          </a:p>
        </p:txBody>
      </p:sp>
      <p:sp>
        <p:nvSpPr>
          <p:cNvPr id="53" name="Ellipse 52">
            <a:extLst>
              <a:ext uri="{FF2B5EF4-FFF2-40B4-BE49-F238E27FC236}">
                <a16:creationId xmlns:a16="http://schemas.microsoft.com/office/drawing/2014/main" id="{4ECE5C23-06FD-4F02-8B9F-09AC7F5F0173}"/>
              </a:ext>
            </a:extLst>
          </p:cNvPr>
          <p:cNvSpPr/>
          <p:nvPr/>
        </p:nvSpPr>
        <p:spPr>
          <a:xfrm>
            <a:off x="2487537" y="-33448"/>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6</a:t>
            </a:r>
          </a:p>
        </p:txBody>
      </p:sp>
    </p:spTree>
    <p:extLst>
      <p:ext uri="{BB962C8B-B14F-4D97-AF65-F5344CB8AC3E}">
        <p14:creationId xmlns:p14="http://schemas.microsoft.com/office/powerpoint/2010/main" val="3891911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1879"/>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0018" y="1971653"/>
            <a:ext cx="428384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030018" y="2699219"/>
            <a:ext cx="3592960" cy="830997"/>
          </a:xfrm>
          <a:prstGeom prst="rect">
            <a:avLst/>
          </a:prstGeom>
          <a:solidFill>
            <a:schemeClr val="accent1">
              <a:lumMod val="75000"/>
            </a:schemeClr>
          </a:solidFill>
        </p:spPr>
        <p:txBody>
          <a:bodyPr wrap="square" rtlCol="0">
            <a:spAutoFit/>
          </a:bodyPr>
          <a:lstStyle/>
          <a:p>
            <a:r>
              <a:rPr lang="fr-FR" sz="1200" b="1" i="1">
                <a:solidFill>
                  <a:schemeClr val="bg1"/>
                </a:solidFill>
              </a:rPr>
              <a:t>POST </a:t>
            </a:r>
            <a:r>
              <a:rPr lang="fr-FR" sz="1200" i="1" dirty="0">
                <a:solidFill>
                  <a:schemeClr val="bg1"/>
                </a:solidFill>
              </a:rPr>
              <a:t>https://www.facebook.com/login/device-based/regular/login/?login_attempt=1&amp;...</a:t>
            </a:r>
          </a:p>
          <a:p>
            <a:r>
              <a:rPr lang="fr-FR" sz="1200" i="1" dirty="0">
                <a:solidFill>
                  <a:schemeClr val="bg1"/>
                </a:solidFill>
              </a:rPr>
              <a:t>Custom to </a:t>
            </a:r>
            <a:r>
              <a:rPr lang="fr-FR" sz="1200" i="1" dirty="0" err="1">
                <a:solidFill>
                  <a:schemeClr val="bg1"/>
                </a:solidFill>
              </a:rPr>
              <a:t>facebook</a:t>
            </a:r>
            <a:endParaRPr lang="fr-FR" sz="1200" i="1" dirty="0">
              <a:solidFill>
                <a:schemeClr val="bg1"/>
              </a:solidFill>
            </a:endParaRPr>
          </a:p>
          <a:p>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4025126" y="1818752"/>
            <a:ext cx="4286264" cy="6904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4438269" y="314272"/>
            <a:ext cx="4486097"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https://api.bworld.fr/signin-facebook?code=AQDrl_zwxGyc5zSGic64PAOVk3Xdzxf1XTY2CfAh9</a:t>
            </a:r>
          </a:p>
        </p:txBody>
      </p:sp>
      <p:sp>
        <p:nvSpPr>
          <p:cNvPr id="42" name="Titre 1">
            <a:extLst>
              <a:ext uri="{FF2B5EF4-FFF2-40B4-BE49-F238E27FC236}">
                <a16:creationId xmlns:a16="http://schemas.microsoft.com/office/drawing/2014/main" id="{C37C10E2-607D-4793-B82E-F6C9A24351A9}"/>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43" name="Ellipse 42">
            <a:extLst>
              <a:ext uri="{FF2B5EF4-FFF2-40B4-BE49-F238E27FC236}">
                <a16:creationId xmlns:a16="http://schemas.microsoft.com/office/drawing/2014/main" id="{5FB070A3-A3E0-4C8D-A8D7-5DC1508D6D73}"/>
              </a:ext>
            </a:extLst>
          </p:cNvPr>
          <p:cNvSpPr/>
          <p:nvPr/>
        </p:nvSpPr>
        <p:spPr>
          <a:xfrm>
            <a:off x="3570828" y="250730"/>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9</a:t>
            </a:r>
          </a:p>
        </p:txBody>
      </p:sp>
      <p:sp>
        <p:nvSpPr>
          <p:cNvPr id="45" name="Ellipse 44">
            <a:extLst>
              <a:ext uri="{FF2B5EF4-FFF2-40B4-BE49-F238E27FC236}">
                <a16:creationId xmlns:a16="http://schemas.microsoft.com/office/drawing/2014/main" id="{F137BE63-D9CB-43CB-AC55-FBCE72406BE3}"/>
              </a:ext>
            </a:extLst>
          </p:cNvPr>
          <p:cNvSpPr/>
          <p:nvPr/>
        </p:nvSpPr>
        <p:spPr>
          <a:xfrm>
            <a:off x="3199402" y="2728904"/>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8</a:t>
            </a:r>
          </a:p>
        </p:txBody>
      </p:sp>
    </p:spTree>
    <p:extLst>
      <p:ext uri="{BB962C8B-B14F-4D97-AF65-F5344CB8AC3E}">
        <p14:creationId xmlns:p14="http://schemas.microsoft.com/office/powerpoint/2010/main" val="213035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55296"/>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256098" y="2219090"/>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https://api.bworld.fr/signin-facebook?code=AQDrl_zwxGyc5zSG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35" name="Titre 1">
            <a:extLst>
              <a:ext uri="{FF2B5EF4-FFF2-40B4-BE49-F238E27FC236}">
                <a16:creationId xmlns:a16="http://schemas.microsoft.com/office/drawing/2014/main" id="{BB33E616-5AB2-4D59-A7E6-B6A210AE988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40" name="Ellipse 39">
            <a:extLst>
              <a:ext uri="{FF2B5EF4-FFF2-40B4-BE49-F238E27FC236}">
                <a16:creationId xmlns:a16="http://schemas.microsoft.com/office/drawing/2014/main" id="{428E0D53-3A97-4597-80C1-9D15A88F8103}"/>
              </a:ext>
            </a:extLst>
          </p:cNvPr>
          <p:cNvSpPr/>
          <p:nvPr/>
        </p:nvSpPr>
        <p:spPr>
          <a:xfrm>
            <a:off x="959857" y="2961225"/>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10</a:t>
            </a:r>
          </a:p>
        </p:txBody>
      </p:sp>
    </p:spTree>
    <p:extLst>
      <p:ext uri="{BB962C8B-B14F-4D97-AF65-F5344CB8AC3E}">
        <p14:creationId xmlns:p14="http://schemas.microsoft.com/office/powerpoint/2010/main" val="4100570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687179" y="5532646"/>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11</a:t>
            </a:r>
          </a:p>
        </p:txBody>
      </p:sp>
      <p:sp>
        <p:nvSpPr>
          <p:cNvPr id="43" name="Ellipse 42">
            <a:extLst>
              <a:ext uri="{FF2B5EF4-FFF2-40B4-BE49-F238E27FC236}">
                <a16:creationId xmlns:a16="http://schemas.microsoft.com/office/drawing/2014/main" id="{2996E59D-0EAE-4189-9079-E6945962B242}"/>
              </a:ext>
            </a:extLst>
          </p:cNvPr>
          <p:cNvSpPr/>
          <p:nvPr/>
        </p:nvSpPr>
        <p:spPr>
          <a:xfrm>
            <a:off x="2837566" y="251356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12</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200329"/>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r>
              <a:rPr lang="en-US" sz="1200" i="1" dirty="0">
                <a:solidFill>
                  <a:schemeClr val="bg1"/>
                </a:solidFill>
              </a:rPr>
              <a:t>&amp;</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807112" y="2628313"/>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45" name="ZoneTexte 44">
            <a:extLst>
              <a:ext uri="{FF2B5EF4-FFF2-40B4-BE49-F238E27FC236}">
                <a16:creationId xmlns:a16="http://schemas.microsoft.com/office/drawing/2014/main" id="{2ED43C21-3734-4D52-A2D6-5C63F524C81B}"/>
              </a:ext>
            </a:extLst>
          </p:cNvPr>
          <p:cNvSpPr txBox="1"/>
          <p:nvPr/>
        </p:nvSpPr>
        <p:spPr>
          <a:xfrm>
            <a:off x="2054460" y="4048947"/>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Tree>
    <p:extLst>
      <p:ext uri="{BB962C8B-B14F-4D97-AF65-F5344CB8AC3E}">
        <p14:creationId xmlns:p14="http://schemas.microsoft.com/office/powerpoint/2010/main" val="2179399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5" name="Connecteur droit 34">
            <a:extLst>
              <a:ext uri="{FF2B5EF4-FFF2-40B4-BE49-F238E27FC236}">
                <a16:creationId xmlns:a16="http://schemas.microsoft.com/office/drawing/2014/main" id="{076B6765-5C0E-4454-AACE-93A61569865E}"/>
              </a:ext>
            </a:extLst>
          </p:cNvPr>
          <p:cNvCxnSpPr>
            <a:cxnSpLocks/>
            <a:stCxn id="17" idx="2"/>
            <a:endCxn id="31" idx="0"/>
          </p:cNvCxnSpPr>
          <p:nvPr/>
        </p:nvCxnSpPr>
        <p:spPr>
          <a:xfrm>
            <a:off x="3393622" y="2066902"/>
            <a:ext cx="20579" cy="20359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78B667C-7F9B-4549-8516-828F96D8D614}"/>
              </a:ext>
            </a:extLst>
          </p:cNvPr>
          <p:cNvSpPr txBox="1"/>
          <p:nvPr/>
        </p:nvSpPr>
        <p:spPr>
          <a:xfrm>
            <a:off x="3522157" y="3337372"/>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Custom JWT for session </a:t>
            </a:r>
            <a:r>
              <a:rPr lang="fr-FR" sz="1200" i="1" dirty="0" err="1">
                <a:solidFill>
                  <a:schemeClr val="bg1"/>
                </a:solidFill>
              </a:rPr>
              <a:t>between</a:t>
            </a:r>
            <a:r>
              <a:rPr lang="fr-FR" sz="1200" i="1" dirty="0">
                <a:solidFill>
                  <a:schemeClr val="bg1"/>
                </a:solidFill>
              </a:rPr>
              <a:t> browser and</a:t>
            </a:r>
            <a:br>
              <a:rPr lang="fr-FR" sz="1200" i="1" dirty="0">
                <a:solidFill>
                  <a:schemeClr val="bg1"/>
                </a:solidFill>
              </a:rPr>
            </a:br>
            <a:r>
              <a:rPr lang="fr-FR" sz="1200" i="1" dirty="0">
                <a:solidFill>
                  <a:schemeClr val="bg1"/>
                </a:solidFill>
              </a:rPr>
              <a:t>Client Application</a:t>
            </a: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39" name="Ellipse 38">
            <a:extLst>
              <a:ext uri="{FF2B5EF4-FFF2-40B4-BE49-F238E27FC236}">
                <a16:creationId xmlns:a16="http://schemas.microsoft.com/office/drawing/2014/main" id="{4A451952-DCB3-460A-BA9D-D4DD764D86BC}"/>
              </a:ext>
            </a:extLst>
          </p:cNvPr>
          <p:cNvSpPr/>
          <p:nvPr/>
        </p:nvSpPr>
        <p:spPr>
          <a:xfrm>
            <a:off x="4675599" y="2338032"/>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Tree>
    <p:extLst>
      <p:ext uri="{BB962C8B-B14F-4D97-AF65-F5344CB8AC3E}">
        <p14:creationId xmlns:p14="http://schemas.microsoft.com/office/powerpoint/2010/main" val="2704825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19BE82D-78C6-4617-A632-1574267DCA22}"/>
              </a:ext>
            </a:extLst>
          </p:cNvPr>
          <p:cNvSpPr/>
          <p:nvPr/>
        </p:nvSpPr>
        <p:spPr>
          <a:xfrm>
            <a:off x="3587152" y="224268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17</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569908"/>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09DF71F0-EC01-45C5-88C9-0E0E887C6BAA}"/>
              </a:ext>
            </a:extLst>
          </p:cNvPr>
          <p:cNvSpPr txBox="1"/>
          <p:nvPr/>
        </p:nvSpPr>
        <p:spPr>
          <a:xfrm>
            <a:off x="220119" y="2111169"/>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a:t>
            </a:r>
            <a:r>
              <a:rPr lang="fr-FR" sz="1200" i="1" dirty="0" err="1">
                <a:solidFill>
                  <a:schemeClr val="bg1"/>
                </a:solidFill>
              </a:rPr>
              <a:t>CustomJWT</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3" name="Ellipse 42">
            <a:extLst>
              <a:ext uri="{FF2B5EF4-FFF2-40B4-BE49-F238E27FC236}">
                <a16:creationId xmlns:a16="http://schemas.microsoft.com/office/drawing/2014/main" id="{F4DDDF50-A1BE-411D-A38C-6C9C92644AC6}"/>
              </a:ext>
            </a:extLst>
          </p:cNvPr>
          <p:cNvSpPr/>
          <p:nvPr/>
        </p:nvSpPr>
        <p:spPr>
          <a:xfrm>
            <a:off x="1873298" y="109147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45" name="ZoneTexte 44">
            <a:extLst>
              <a:ext uri="{FF2B5EF4-FFF2-40B4-BE49-F238E27FC236}">
                <a16:creationId xmlns:a16="http://schemas.microsoft.com/office/drawing/2014/main" id="{3710CFD9-05F6-4A64-ACF4-D9FDA0E12EB0}"/>
              </a:ext>
            </a:extLst>
          </p:cNvPr>
          <p:cNvSpPr txBox="1"/>
          <p:nvPr/>
        </p:nvSpPr>
        <p:spPr>
          <a:xfrm>
            <a:off x="4206180" y="4799037"/>
            <a:ext cx="3057235"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https://api.facebool.com.fr/userdata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JWT </a:t>
            </a:r>
            <a:r>
              <a:rPr lang="fr-FR" sz="1200" i="1" dirty="0" err="1">
                <a:solidFill>
                  <a:schemeClr val="bg1"/>
                </a:solidFill>
              </a:rPr>
              <a:t>with</a:t>
            </a:r>
            <a:r>
              <a:rPr lang="fr-FR" sz="1200" i="1" dirty="0">
                <a:solidFill>
                  <a:schemeClr val="bg1"/>
                </a:solidFill>
              </a:rPr>
              <a:t> </a:t>
            </a:r>
            <a:r>
              <a:rPr lang="fr-FR" sz="1200" i="1" dirty="0" err="1">
                <a:solidFill>
                  <a:schemeClr val="bg1"/>
                </a:solidFill>
              </a:rPr>
              <a:t>Access_Token</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6" name="Ellipse 45">
            <a:extLst>
              <a:ext uri="{FF2B5EF4-FFF2-40B4-BE49-F238E27FC236}">
                <a16:creationId xmlns:a16="http://schemas.microsoft.com/office/drawing/2014/main" id="{98101178-1517-4E1A-AAFA-847140D9807A}"/>
              </a:ext>
            </a:extLst>
          </p:cNvPr>
          <p:cNvSpPr/>
          <p:nvPr/>
        </p:nvSpPr>
        <p:spPr>
          <a:xfrm>
            <a:off x="4615098" y="554092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cxnSp>
        <p:nvCxnSpPr>
          <p:cNvPr id="47" name="Connecteur droit 46">
            <a:extLst>
              <a:ext uri="{FF2B5EF4-FFF2-40B4-BE49-F238E27FC236}">
                <a16:creationId xmlns:a16="http://schemas.microsoft.com/office/drawing/2014/main" id="{8347DDDC-DE6B-4B2E-BC63-8402E5CC447E}"/>
              </a:ext>
            </a:extLst>
          </p:cNvPr>
          <p:cNvCxnSpPr>
            <a:cxnSpLocks/>
            <a:stCxn id="10" idx="1"/>
          </p:cNvCxnSpPr>
          <p:nvPr/>
        </p:nvCxnSpPr>
        <p:spPr>
          <a:xfrm flipH="1" flipV="1">
            <a:off x="3692495" y="4652133"/>
            <a:ext cx="4763324" cy="9000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83994A5B-F536-4318-AD96-1B83EB9E6D4F}"/>
              </a:ext>
            </a:extLst>
          </p:cNvPr>
          <p:cNvCxnSpPr>
            <a:cxnSpLocks/>
            <a:stCxn id="31" idx="3"/>
          </p:cNvCxnSpPr>
          <p:nvPr/>
        </p:nvCxnSpPr>
        <p:spPr>
          <a:xfrm>
            <a:off x="3648614" y="4482929"/>
            <a:ext cx="4636429" cy="91344"/>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F80F873-7CDF-4565-844C-BB7864BF2457}"/>
              </a:ext>
            </a:extLst>
          </p:cNvPr>
          <p:cNvSpPr txBox="1"/>
          <p:nvPr/>
        </p:nvSpPr>
        <p:spPr>
          <a:xfrm>
            <a:off x="5143191" y="3947370"/>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{data: ’’Guillaume </a:t>
            </a:r>
            <a:r>
              <a:rPr lang="fr-FR" sz="1200" i="1" dirty="0" err="1">
                <a:solidFill>
                  <a:schemeClr val="bg1"/>
                </a:solidFill>
              </a:rPr>
              <a:t>Chervet</a:t>
            </a:r>
            <a:r>
              <a:rPr lang="fr-FR" sz="1200" i="1" dirty="0">
                <a:solidFill>
                  <a:schemeClr val="bg1"/>
                </a:solidFill>
              </a:rPr>
              <a:t>’’}</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cxnSp>
        <p:nvCxnSpPr>
          <p:cNvPr id="52" name="Connecteur droit 51">
            <a:extLst>
              <a:ext uri="{FF2B5EF4-FFF2-40B4-BE49-F238E27FC236}">
                <a16:creationId xmlns:a16="http://schemas.microsoft.com/office/drawing/2014/main" id="{64700260-5361-45E3-8E1A-825DEB1D2125}"/>
              </a:ext>
            </a:extLst>
          </p:cNvPr>
          <p:cNvCxnSpPr>
            <a:cxnSpLocks/>
          </p:cNvCxnSpPr>
          <p:nvPr/>
        </p:nvCxnSpPr>
        <p:spPr>
          <a:xfrm>
            <a:off x="3369902" y="2175930"/>
            <a:ext cx="0" cy="179173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3BBB8BB-C7D5-4041-920A-E86D694EC518}"/>
              </a:ext>
            </a:extLst>
          </p:cNvPr>
          <p:cNvSpPr txBox="1"/>
          <p:nvPr/>
        </p:nvSpPr>
        <p:spPr>
          <a:xfrm>
            <a:off x="3509216" y="3228285"/>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a:t>
            </a:r>
            <a:r>
              <a:rPr lang="fr-FR" sz="1200" i="1" dirty="0" err="1">
                <a:solidFill>
                  <a:schemeClr val="bg1"/>
                </a:solidFill>
              </a:rPr>
              <a:t>name</a:t>
            </a:r>
            <a:r>
              <a:rPr lang="fr-FR" sz="1200" i="1" dirty="0">
                <a:solidFill>
                  <a:schemeClr val="bg1"/>
                </a:solidFill>
              </a:rPr>
              <a:t>: ’’Guillaume </a:t>
            </a:r>
            <a:r>
              <a:rPr lang="fr-FR" sz="1200" i="1" dirty="0" err="1">
                <a:solidFill>
                  <a:schemeClr val="bg1"/>
                </a:solidFill>
              </a:rPr>
              <a:t>Chervet</a:t>
            </a:r>
            <a:r>
              <a:rPr lang="fr-FR" sz="1200" i="1" dirty="0">
                <a:solidFill>
                  <a:schemeClr val="bg1"/>
                </a:solidFill>
              </a:rPr>
              <a:t>’’, </a:t>
            </a:r>
            <a:r>
              <a:rPr lang="fr-FR" sz="1200" i="1" dirty="0" err="1">
                <a:solidFill>
                  <a:schemeClr val="bg1"/>
                </a:solidFill>
              </a:rPr>
              <a:t>other</a:t>
            </a:r>
            <a:r>
              <a:rPr lang="fr-FR" sz="1200" i="1" dirty="0">
                <a:solidFill>
                  <a:schemeClr val="bg1"/>
                </a:solidFill>
              </a:rPr>
              <a:t>: …}</a:t>
            </a:r>
          </a:p>
        </p:txBody>
      </p:sp>
      <p:sp>
        <p:nvSpPr>
          <p:cNvPr id="37" name="ZoneTexte 36">
            <a:extLst>
              <a:ext uri="{FF2B5EF4-FFF2-40B4-BE49-F238E27FC236}">
                <a16:creationId xmlns:a16="http://schemas.microsoft.com/office/drawing/2014/main" id="{9420B8C3-AC89-4C54-83F9-86BD3A675F47}"/>
              </a:ext>
            </a:extLst>
          </p:cNvPr>
          <p:cNvSpPr txBox="1"/>
          <p:nvPr/>
        </p:nvSpPr>
        <p:spPr>
          <a:xfrm>
            <a:off x="1951364" y="413120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Tree>
    <p:extLst>
      <p:ext uri="{BB962C8B-B14F-4D97-AF65-F5344CB8AC3E}">
        <p14:creationId xmlns:p14="http://schemas.microsoft.com/office/powerpoint/2010/main" val="3764816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353599" y="536505"/>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a:off x="1390191" y="1416613"/>
            <a:ext cx="1333758"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F4DDDF50-A1BE-411D-A38C-6C9C92644AC6}"/>
              </a:ext>
            </a:extLst>
          </p:cNvPr>
          <p:cNvSpPr/>
          <p:nvPr/>
        </p:nvSpPr>
        <p:spPr>
          <a:xfrm>
            <a:off x="1655457" y="1554921"/>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18</a:t>
            </a:r>
          </a:p>
        </p:txBody>
      </p:sp>
      <p:pic>
        <p:nvPicPr>
          <p:cNvPr id="4" name="Image 3">
            <a:extLst>
              <a:ext uri="{FF2B5EF4-FFF2-40B4-BE49-F238E27FC236}">
                <a16:creationId xmlns:a16="http://schemas.microsoft.com/office/drawing/2014/main" id="{5B32BC17-A35E-488F-9B38-3343156B6B41}"/>
              </a:ext>
            </a:extLst>
          </p:cNvPr>
          <p:cNvPicPr>
            <a:picLocks noChangeAspect="1"/>
          </p:cNvPicPr>
          <p:nvPr/>
        </p:nvPicPr>
        <p:blipFill>
          <a:blip r:embed="rId10"/>
          <a:stretch>
            <a:fillRect/>
          </a:stretch>
        </p:blipFill>
        <p:spPr>
          <a:xfrm>
            <a:off x="1367782" y="407876"/>
            <a:ext cx="794064" cy="854594"/>
          </a:xfrm>
          <a:prstGeom prst="rect">
            <a:avLst/>
          </a:prstGeom>
        </p:spPr>
      </p:pic>
      <p:pic>
        <p:nvPicPr>
          <p:cNvPr id="1026" name="Picture 2" descr="Smiley — Wikipédia">
            <a:extLst>
              <a:ext uri="{FF2B5EF4-FFF2-40B4-BE49-F238E27FC236}">
                <a16:creationId xmlns:a16="http://schemas.microsoft.com/office/drawing/2014/main" id="{84A65D1D-89AD-4C5A-9332-A81E7A7CF2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67" y="-143913"/>
            <a:ext cx="946462" cy="9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5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8DC4E-EFD3-472F-BCCE-4C929BFB5646}"/>
              </a:ext>
            </a:extLst>
          </p:cNvPr>
          <p:cNvSpPr>
            <a:spLocks noGrp="1"/>
          </p:cNvSpPr>
          <p:nvPr>
            <p:ph type="title"/>
          </p:nvPr>
        </p:nvSpPr>
        <p:spPr/>
        <p:txBody>
          <a:bodyPr/>
          <a:lstStyle/>
          <a:p>
            <a:r>
              <a:rPr lang="fr-FR" dirty="0" err="1"/>
              <a:t>Oauth</a:t>
            </a:r>
            <a:r>
              <a:rPr lang="fr-FR" dirty="0"/>
              <a:t> 2.0 : problématiques</a:t>
            </a:r>
          </a:p>
        </p:txBody>
      </p:sp>
      <p:sp>
        <p:nvSpPr>
          <p:cNvPr id="3" name="Espace réservé du contenu 2">
            <a:extLst>
              <a:ext uri="{FF2B5EF4-FFF2-40B4-BE49-F238E27FC236}">
                <a16:creationId xmlns:a16="http://schemas.microsoft.com/office/drawing/2014/main" id="{CE6D207D-116E-4009-A6E7-DED56938AB75}"/>
              </a:ext>
            </a:extLst>
          </p:cNvPr>
          <p:cNvSpPr>
            <a:spLocks noGrp="1"/>
          </p:cNvSpPr>
          <p:nvPr>
            <p:ph idx="1"/>
          </p:nvPr>
        </p:nvSpPr>
        <p:spPr>
          <a:xfrm>
            <a:off x="838200" y="1468619"/>
            <a:ext cx="10515600" cy="5389382"/>
          </a:xfrm>
        </p:spPr>
        <p:txBody>
          <a:bodyPr>
            <a:normAutofit fontScale="92500"/>
          </a:bodyPr>
          <a:lstStyle/>
          <a:p>
            <a:pPr marL="0" indent="0">
              <a:buNone/>
            </a:pPr>
            <a:r>
              <a:rPr lang="fr-FR" sz="4000" dirty="0"/>
              <a:t>Les implémentations technique sur l’</a:t>
            </a:r>
            <a:r>
              <a:rPr lang="fr-FR" sz="4000" dirty="0">
                <a:solidFill>
                  <a:srgbClr val="0070C0"/>
                </a:solidFill>
              </a:rPr>
              <a:t>authentification</a:t>
            </a:r>
            <a:r>
              <a:rPr lang="fr-FR" sz="4000" dirty="0"/>
              <a:t> et échange de </a:t>
            </a:r>
            <a:r>
              <a:rPr lang="fr-FR" sz="4000" dirty="0" err="1"/>
              <a:t>tokens</a:t>
            </a:r>
            <a:r>
              <a:rPr lang="fr-FR" sz="4000" dirty="0"/>
              <a:t> diffère entre les fournisseurs de connexion (</a:t>
            </a:r>
            <a:r>
              <a:rPr lang="fr-FR" sz="4000" dirty="0" err="1"/>
              <a:t>facebook</a:t>
            </a:r>
            <a:r>
              <a:rPr lang="fr-FR" sz="4000" dirty="0"/>
              <a:t>, twitter, etc.)</a:t>
            </a:r>
          </a:p>
          <a:p>
            <a:pPr marL="0" indent="0">
              <a:buNone/>
            </a:pPr>
            <a:endParaRPr lang="fr-FR" sz="4000" dirty="0"/>
          </a:p>
          <a:p>
            <a:pPr marL="0" indent="0">
              <a:buNone/>
            </a:pPr>
            <a:r>
              <a:rPr lang="fr-FR" sz="4000" dirty="0"/>
              <a:t>Récupération des information d’</a:t>
            </a:r>
            <a:r>
              <a:rPr lang="fr-FR" sz="4000" dirty="0">
                <a:solidFill>
                  <a:srgbClr val="0070C0"/>
                </a:solidFill>
              </a:rPr>
              <a:t>identification</a:t>
            </a:r>
            <a:r>
              <a:rPr lang="fr-FR" sz="4000" dirty="0"/>
              <a:t> différentes entre chaque fournisseur</a:t>
            </a:r>
          </a:p>
          <a:p>
            <a:pPr marL="0" indent="0">
              <a:buNone/>
            </a:pPr>
            <a:endParaRPr lang="fr-FR" sz="4000" dirty="0"/>
          </a:p>
          <a:p>
            <a:pPr marL="0" indent="0">
              <a:buNone/>
            </a:pPr>
            <a:r>
              <a:rPr lang="fr-FR" sz="4000" dirty="0"/>
              <a:t>Nécessité de code spécifique pour chaque fournisseur</a:t>
            </a:r>
          </a:p>
        </p:txBody>
      </p:sp>
    </p:spTree>
    <p:extLst>
      <p:ext uri="{BB962C8B-B14F-4D97-AF65-F5344CB8AC3E}">
        <p14:creationId xmlns:p14="http://schemas.microsoft.com/office/powerpoint/2010/main" val="2907058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5400" dirty="0"/>
              <a:t>Open ID </a:t>
            </a:r>
            <a:r>
              <a:rPr lang="fr-FR" sz="5400" dirty="0" err="1"/>
              <a:t>Connect</a:t>
            </a:r>
            <a:r>
              <a:rPr lang="fr-FR" sz="5400" dirty="0"/>
              <a:t> </a:t>
            </a:r>
          </a:p>
          <a:p>
            <a:pPr algn="ctr"/>
            <a:r>
              <a:rPr lang="fr-FR" sz="5400" dirty="0"/>
              <a:t>= </a:t>
            </a:r>
          </a:p>
          <a:p>
            <a:pPr algn="ctr"/>
            <a:r>
              <a:rPr lang="en-US" sz="5400" dirty="0">
                <a:solidFill>
                  <a:srgbClr val="00B050"/>
                </a:solidFill>
              </a:rPr>
              <a:t>(Identity, Authentication) + OAuth 2.0 </a:t>
            </a:r>
            <a:endParaRPr lang="fr-FR" sz="5400" dirty="0"/>
          </a:p>
        </p:txBody>
      </p:sp>
    </p:spTree>
    <p:extLst>
      <p:ext uri="{BB962C8B-B14F-4D97-AF65-F5344CB8AC3E}">
        <p14:creationId xmlns:p14="http://schemas.microsoft.com/office/powerpoint/2010/main" val="96581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200" y="143056"/>
            <a:ext cx="10515600"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advalorem</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WAC_Recette_intranet</a:t>
            </a:r>
            <a:r>
              <a:rPr lang="fr-FR" sz="1800" dirty="0"/>
              <a:t>",</a:t>
            </a:r>
          </a:p>
          <a:p>
            <a:pPr marL="0" indent="0">
              <a:buNone/>
            </a:pPr>
            <a:r>
              <a:rPr lang="fr-FR" sz="1800" dirty="0"/>
              <a:t>  "scope": "</a:t>
            </a:r>
            <a:r>
              <a:rPr lang="fr-FR" sz="1800" dirty="0" err="1"/>
              <a:t>openid</a:t>
            </a:r>
            <a:r>
              <a:rPr lang="fr-FR" sz="1800" dirty="0"/>
              <a:t> profile email </a:t>
            </a:r>
            <a:r>
              <a:rPr lang="fr-FR" sz="1800" dirty="0" err="1"/>
              <a:t>urn:axa:france:api-advalorem</a:t>
            </a:r>
            <a:r>
              <a:rPr lang="fr-FR" sz="1800" dirty="0"/>
              <a:t> </a:t>
            </a:r>
            <a:r>
              <a:rPr lang="fr-FR" sz="1800" dirty="0" err="1"/>
              <a:t>urn:axa:france:wac</a:t>
            </a:r>
            <a:r>
              <a:rPr lang="fr-FR" sz="1800" dirty="0"/>
              <a:t> </a:t>
            </a:r>
            <a:r>
              <a:rPr lang="fr-FR" sz="1800" dirty="0" err="1"/>
              <a:t>urn:axa:france:racf</a:t>
            </a:r>
            <a:r>
              <a:rPr lang="fr-FR" sz="1800" dirty="0"/>
              <a:t>",</a:t>
            </a:r>
          </a:p>
          <a:p>
            <a:pPr marL="0" indent="0">
              <a:buNone/>
            </a:pPr>
            <a:r>
              <a:rPr lang="fr-FR" sz="1800" dirty="0"/>
              <a:t>  "</a:t>
            </a:r>
            <a:r>
              <a:rPr lang="fr-FR" sz="1800" dirty="0" err="1"/>
              <a:t>axa_type</a:t>
            </a:r>
            <a:r>
              <a:rPr lang="fr-FR" sz="1800" dirty="0"/>
              <a:t>": "1",</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axafrance,DC</a:t>
            </a:r>
            <a:r>
              <a:rPr lang="fr-FR" sz="1800" dirty="0"/>
              <a:t>=REWACAD,DC=axa-</a:t>
            </a:r>
            <a:r>
              <a:rPr lang="fr-FR" sz="1800" dirty="0" err="1"/>
              <a:t>fr,DC</a:t>
            </a:r>
            <a:r>
              <a:rPr lang="fr-FR" sz="1800" dirty="0"/>
              <a:t>=</a:t>
            </a:r>
            <a:r>
              <a:rPr lang="fr-FR" sz="1800" dirty="0" err="1"/>
              <a:t>intraxa</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Tree>
    <p:extLst>
      <p:ext uri="{BB962C8B-B14F-4D97-AF65-F5344CB8AC3E}">
        <p14:creationId xmlns:p14="http://schemas.microsoft.com/office/powerpoint/2010/main" val="2580745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a:xfrm>
            <a:off x="288758" y="0"/>
            <a:ext cx="11829448" cy="1325563"/>
          </a:xfrm>
        </p:spPr>
        <p:txBody>
          <a:bodyPr/>
          <a:lstStyle/>
          <a:p>
            <a:r>
              <a:rPr lang="fr-FR" dirty="0"/>
              <a:t>ID </a:t>
            </a:r>
            <a:r>
              <a:rPr lang="fr-FR" dirty="0" err="1"/>
              <a:t>Token</a:t>
            </a:r>
            <a:r>
              <a:rPr lang="fr-FR" dirty="0"/>
              <a:t> = jeton JWT qui contient l’identité d’un utilisateur</a:t>
            </a:r>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a:xfrm>
            <a:off x="838200" y="1352550"/>
            <a:ext cx="10515600" cy="4824413"/>
          </a:xfrm>
        </p:spPr>
        <p:txBody>
          <a:bodyPr>
            <a:normAutofit fontScale="92500" lnSpcReduction="20000"/>
          </a:bodyPr>
          <a:lstStyle/>
          <a:p>
            <a:pPr marL="0" indent="0">
              <a:buNone/>
            </a:pPr>
            <a:r>
              <a:rPr lang="fr-FR" dirty="0"/>
              <a:t>Les paramètres de l’</a:t>
            </a:r>
            <a:r>
              <a:rPr lang="fr-FR" b="1" dirty="0"/>
              <a:t>authentification : </a:t>
            </a:r>
            <a:r>
              <a:rPr lang="fr-FR" dirty="0">
                <a:solidFill>
                  <a:schemeClr val="bg1">
                    <a:lumMod val="65000"/>
                  </a:schemeClr>
                </a:solidFill>
              </a:rPr>
              <a:t>date d’expiration, date de création, date d’authentification, des moyens de contrôle permettant de valider l’ID </a:t>
            </a:r>
            <a:r>
              <a:rPr lang="fr-FR" dirty="0" err="1">
                <a:solidFill>
                  <a:schemeClr val="bg1">
                    <a:lumMod val="65000"/>
                  </a:schemeClr>
                </a:solidFill>
              </a:rPr>
              <a:t>Token</a:t>
            </a:r>
            <a:r>
              <a:rPr lang="fr-FR" dirty="0">
                <a:solidFill>
                  <a:schemeClr val="bg1">
                    <a:lumMod val="65000"/>
                  </a:schemeClr>
                </a:solidFill>
              </a:rPr>
              <a:t> et l’Access </a:t>
            </a:r>
            <a:r>
              <a:rPr lang="fr-FR" dirty="0" err="1">
                <a:solidFill>
                  <a:schemeClr val="bg1">
                    <a:lumMod val="65000"/>
                  </a:schemeClr>
                </a:solidFill>
              </a:rPr>
              <a:t>Token</a:t>
            </a:r>
            <a:r>
              <a:rPr lang="fr-FR" dirty="0">
                <a:solidFill>
                  <a:schemeClr val="bg1">
                    <a:lumMod val="65000"/>
                  </a:schemeClr>
                </a:solidFill>
              </a:rPr>
              <a:t>.</a:t>
            </a:r>
          </a:p>
          <a:p>
            <a:pPr marL="0" indent="0">
              <a:buNone/>
            </a:pPr>
            <a:endParaRPr lang="fr-FR" b="1" dirty="0"/>
          </a:p>
          <a:p>
            <a:pPr marL="0" indent="0">
              <a:buNone/>
            </a:pPr>
            <a:r>
              <a:rPr lang="fr-FR" b="1" dirty="0"/>
              <a:t>Les accréditations (rôles, habilitations) de l’utilisateur </a:t>
            </a:r>
          </a:p>
          <a:p>
            <a:pPr marL="0" indent="0">
              <a:buNone/>
            </a:pPr>
            <a:endParaRPr lang="fr-FR" dirty="0"/>
          </a:p>
          <a:p>
            <a:pPr marL="0" indent="0">
              <a:buNone/>
            </a:pPr>
            <a:r>
              <a:rPr lang="fr-FR" dirty="0"/>
              <a:t>Des </a:t>
            </a:r>
            <a:r>
              <a:rPr lang="fr-FR" b="1" dirty="0"/>
              <a:t>attributs (claims) de l’utilisateur associé à des scope.</a:t>
            </a:r>
            <a:endParaRPr lang="fr-FR" dirty="0"/>
          </a:p>
          <a:p>
            <a:pPr lvl="1"/>
            <a:r>
              <a:rPr lang="fr-FR" dirty="0"/>
              <a:t>attributs</a:t>
            </a:r>
            <a:r>
              <a:rPr lang="fr-FR" b="1" dirty="0"/>
              <a:t> standards</a:t>
            </a:r>
            <a:r>
              <a:rPr lang="fr-FR" dirty="0"/>
              <a:t> :</a:t>
            </a:r>
          </a:p>
          <a:p>
            <a:pPr lvl="2"/>
            <a:r>
              <a:rPr lang="fr-FR" dirty="0"/>
              <a:t>scope </a:t>
            </a:r>
            <a:r>
              <a:rPr lang="fr-FR" b="1" dirty="0"/>
              <a:t>profile</a:t>
            </a:r>
            <a:r>
              <a:rPr lang="fr-FR" dirty="0"/>
              <a:t> : nom, prénom, surnom, date de naissance, …</a:t>
            </a:r>
          </a:p>
          <a:p>
            <a:pPr lvl="2"/>
            <a:r>
              <a:rPr lang="fr-FR" dirty="0"/>
              <a:t>scope </a:t>
            </a:r>
            <a:r>
              <a:rPr lang="fr-FR" b="1" dirty="0"/>
              <a:t>email</a:t>
            </a:r>
            <a:r>
              <a:rPr lang="fr-FR" dirty="0"/>
              <a:t> : email, email vérifié</a:t>
            </a:r>
          </a:p>
          <a:p>
            <a:pPr lvl="2"/>
            <a:r>
              <a:rPr lang="fr-FR" dirty="0"/>
              <a:t>scope </a:t>
            </a:r>
            <a:r>
              <a:rPr lang="fr-FR" b="1" dirty="0" err="1"/>
              <a:t>address</a:t>
            </a:r>
            <a:r>
              <a:rPr lang="fr-FR" dirty="0"/>
              <a:t> : adresse</a:t>
            </a:r>
          </a:p>
          <a:p>
            <a:pPr lvl="2"/>
            <a:r>
              <a:rPr lang="fr-FR" dirty="0"/>
              <a:t>scope </a:t>
            </a:r>
            <a:r>
              <a:rPr lang="fr-FR" b="1" dirty="0"/>
              <a:t>phone</a:t>
            </a:r>
            <a:r>
              <a:rPr lang="fr-FR" dirty="0"/>
              <a:t> : numéro de téléphone, numéro de téléphone vérifié</a:t>
            </a:r>
          </a:p>
          <a:p>
            <a:pPr lvl="1"/>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Tree>
    <p:extLst>
      <p:ext uri="{BB962C8B-B14F-4D97-AF65-F5344CB8AC3E}">
        <p14:creationId xmlns:p14="http://schemas.microsoft.com/office/powerpoint/2010/main" val="1462559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normAutofit/>
          </a:bodyPr>
          <a:lstStyle/>
          <a:p>
            <a:endParaRPr lang="fr-FR" dirty="0"/>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74</a:t>
            </a:fld>
            <a:endParaRPr lang="fr-FR"/>
          </a:p>
        </p:txBody>
      </p:sp>
    </p:spTree>
    <p:extLst>
      <p:ext uri="{BB962C8B-B14F-4D97-AF65-F5344CB8AC3E}">
        <p14:creationId xmlns:p14="http://schemas.microsoft.com/office/powerpoint/2010/main" val="3272386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AFCA3376-2DAE-4751-BA7A-86A30CE45156}"/>
              </a:ext>
            </a:extLst>
          </p:cNvPr>
          <p:cNvCxnSpPr>
            <a:cxnSpLocks/>
            <a:stCxn id="35" idx="1"/>
            <a:endCxn id="56" idx="3"/>
          </p:cNvCxnSpPr>
          <p:nvPr/>
        </p:nvCxnSpPr>
        <p:spPr>
          <a:xfrm flipH="1">
            <a:off x="4505635" y="3048938"/>
            <a:ext cx="3245055" cy="119227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064741" y="4621277"/>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690" y="266887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192959" y="283286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6922228" y="5570580"/>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969" y="483960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769968" y="2621431"/>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4772475" y="3048938"/>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7985103" y="3429000"/>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268465" y="2278312"/>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505424" y="3984433"/>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047249" y="3061519"/>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1948075" y="217443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6637599" y="6250200"/>
            <a:ext cx="2964209" cy="1015663"/>
          </a:xfrm>
          <a:prstGeom prst="rect">
            <a:avLst/>
          </a:prstGeom>
        </p:spPr>
        <p:txBody>
          <a:bodyPr wrap="none">
            <a:spAutoFit/>
          </a:bodyPr>
          <a:lstStyle/>
          <a:p>
            <a:r>
              <a:rPr lang="fr-FR" sz="2000" i="1" dirty="0">
                <a:solidFill>
                  <a:schemeClr val="accent1">
                    <a:lumMod val="75000"/>
                  </a:schemeClr>
                </a:solidFill>
                <a:hlinkClick r:id="rId7"/>
              </a:rPr>
              <a:t>https://api-client.bworld.</a:t>
            </a:r>
            <a:r>
              <a:rPr lang="fr-FR" sz="2000" i="1" dirty="0">
                <a:solidFill>
                  <a:schemeClr val="accent1">
                    <a:lumMod val="75000"/>
                  </a:schemeClr>
                </a:solidFill>
              </a:rPr>
              <a:t>fr</a:t>
            </a: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126406" y="3431823"/>
            <a:ext cx="2425216" cy="707886"/>
          </a:xfrm>
          <a:prstGeom prst="rect">
            <a:avLst/>
          </a:prstGeom>
        </p:spPr>
        <p:txBody>
          <a:bodyPr wrap="none">
            <a:spAutoFit/>
          </a:bodyPr>
          <a:lstStyle/>
          <a:p>
            <a:r>
              <a:rPr lang="fr-FR" sz="2000" i="1" dirty="0">
                <a:solidFill>
                  <a:schemeClr val="accent1">
                    <a:lumMod val="75000"/>
                  </a:schemeClr>
                </a:solidFill>
                <a:hlinkClick r:id="rId8"/>
              </a:rPr>
              <a:t>https://oidc.bworld.</a:t>
            </a:r>
            <a:r>
              <a:rPr lang="fr-FR" sz="2000" i="1" dirty="0">
                <a:solidFill>
                  <a:schemeClr val="accent1">
                    <a:lumMod val="75000"/>
                  </a:schemeClr>
                </a:solidFill>
              </a:rPr>
              <a:t>fr</a:t>
            </a:r>
          </a:p>
          <a:p>
            <a:endParaRPr lang="fr-FR" sz="2000" i="1" dirty="0">
              <a:solidFill>
                <a:schemeClr val="accent1">
                  <a:lumMod val="75000"/>
                </a:schemeClr>
              </a:solidFill>
            </a:endParaRPr>
          </a:p>
        </p:txBody>
      </p:sp>
      <p:pic>
        <p:nvPicPr>
          <p:cNvPr id="56" name="Picture 4" descr="Résultat de recherche d'images pour &quot;image serveur&quot;">
            <a:extLst>
              <a:ext uri="{FF2B5EF4-FFF2-40B4-BE49-F238E27FC236}">
                <a16:creationId xmlns:a16="http://schemas.microsoft.com/office/drawing/2014/main" id="{6EEC652E-8A70-4B5F-B216-8BD1D6883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036809" y="386115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56">
            <a:extLst>
              <a:ext uri="{FF2B5EF4-FFF2-40B4-BE49-F238E27FC236}">
                <a16:creationId xmlns:a16="http://schemas.microsoft.com/office/drawing/2014/main" id="{A93425F9-45C3-467E-ADAC-4B710BE95515}"/>
              </a:ext>
            </a:extLst>
          </p:cNvPr>
          <p:cNvCxnSpPr>
            <a:cxnSpLocks/>
            <a:stCxn id="38" idx="1"/>
            <a:endCxn id="56" idx="3"/>
          </p:cNvCxnSpPr>
          <p:nvPr/>
        </p:nvCxnSpPr>
        <p:spPr>
          <a:xfrm flipH="1" flipV="1">
            <a:off x="4505635" y="4241215"/>
            <a:ext cx="3245334" cy="97844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BCA139A9-204A-4459-A7D0-2C4CEF1FF6D3}"/>
              </a:ext>
            </a:extLst>
          </p:cNvPr>
          <p:cNvCxnSpPr>
            <a:cxnSpLocks/>
            <a:stCxn id="56" idx="0"/>
            <a:endCxn id="39" idx="2"/>
          </p:cNvCxnSpPr>
          <p:nvPr/>
        </p:nvCxnSpPr>
        <p:spPr>
          <a:xfrm flipV="1">
            <a:off x="4271222" y="3501607"/>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2C5CC9-2DCC-4531-9758-980EC2753C71}"/>
              </a:ext>
            </a:extLst>
          </p:cNvPr>
          <p:cNvSpPr/>
          <p:nvPr/>
        </p:nvSpPr>
        <p:spPr>
          <a:xfrm>
            <a:off x="3155401" y="5304345"/>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60" name="ZoneTexte 59">
            <a:extLst>
              <a:ext uri="{FF2B5EF4-FFF2-40B4-BE49-F238E27FC236}">
                <a16:creationId xmlns:a16="http://schemas.microsoft.com/office/drawing/2014/main" id="{4E98C732-1BFA-49CB-80D7-B85F68660D4C}"/>
              </a:ext>
            </a:extLst>
          </p:cNvPr>
          <p:cNvSpPr txBox="1"/>
          <p:nvPr/>
        </p:nvSpPr>
        <p:spPr>
          <a:xfrm>
            <a:off x="4520457" y="3624950"/>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61" name="ZoneTexte 60">
            <a:extLst>
              <a:ext uri="{FF2B5EF4-FFF2-40B4-BE49-F238E27FC236}">
                <a16:creationId xmlns:a16="http://schemas.microsoft.com/office/drawing/2014/main" id="{120FE6F1-D87B-4E13-B0E9-8D26C9299CEA}"/>
              </a:ext>
            </a:extLst>
          </p:cNvPr>
          <p:cNvSpPr txBox="1"/>
          <p:nvPr/>
        </p:nvSpPr>
        <p:spPr>
          <a:xfrm>
            <a:off x="3299154" y="3825717"/>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04786" y="161132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6865936" y="1315991"/>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294444" y="1624974"/>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7806660" y="132826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7542679" y="2058466"/>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7985103" y="2072114"/>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stCxn id="65" idx="1"/>
            <a:endCxn id="39" idx="3"/>
          </p:cNvCxnSpPr>
          <p:nvPr/>
        </p:nvCxnSpPr>
        <p:spPr>
          <a:xfrm flipH="1">
            <a:off x="4772475" y="1834896"/>
            <a:ext cx="2632311" cy="122662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08208" y="174780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8620424" y="1451099"/>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7985103" y="2194946"/>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0905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2700</TotalTime>
  <Words>5311</Words>
  <Application>Microsoft Office PowerPoint</Application>
  <PresentationFormat>Grand écran</PresentationFormat>
  <Paragraphs>768</Paragraphs>
  <Slides>85</Slides>
  <Notes>23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85</vt:i4>
      </vt:variant>
    </vt:vector>
  </HeadingPairs>
  <TitlesOfParts>
    <vt:vector size="93"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Comment échanger des informations via le standard JWT ?</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Focus sur OAuth 2.0</vt:lpstr>
      <vt:lpstr>OAuth 2.0</vt:lpstr>
      <vt:lpstr>Pourquoi OAuth ?</vt:lpstr>
      <vt:lpstr>Pourquoi OAuth ?</vt:lpstr>
      <vt:lpstr>Pourquoi OAuth ?</vt:lpstr>
      <vt:lpstr>OAuth 2 définit 4 rôles distincts</vt:lpstr>
      <vt:lpstr>OAuth 2</vt:lpstr>
      <vt:lpstr>OAuth 2</vt:lpstr>
      <vt:lpstr>Oauth 2 et les tokens</vt:lpstr>
      <vt:lpstr>Utilisation et renouvellement des tokens</vt:lpstr>
      <vt:lpstr>HTTPS</vt:lpstr>
      <vt:lpstr>Présentation PowerPoint</vt:lpstr>
      <vt:lpstr>Oauth 2.0</vt:lpstr>
      <vt:lpstr>Types d’autorisation</vt:lpstr>
      <vt:lpstr>Flow Authorization Code Grant</vt:lpstr>
      <vt:lpstr>Implicit Grant</vt:lpstr>
      <vt:lpstr>Flow Authorization Code Grant with pcke</vt:lpstr>
      <vt:lpstr>Flow Authorization Code Grant with pcke</vt:lpstr>
      <vt:lpstr>Client Credentials Grant</vt:lpstr>
      <vt:lpstr>Présentation PowerPoint</vt:lpstr>
      <vt:lpstr>Authentication with Authorization Code Grant</vt:lpstr>
      <vt:lpstr>Présentation PowerPoint</vt:lpstr>
      <vt:lpstr>Présentation PowerPoint</vt:lpstr>
      <vt:lpstr>Présentation PowerPoint</vt:lpstr>
      <vt:lpstr>Authentication with Authorization Code Grant</vt:lpstr>
      <vt:lpstr>Authentication with Authorization Code Grant</vt:lpstr>
      <vt:lpstr>Authentication with Authorization Code Grant</vt:lpstr>
      <vt:lpstr>Authentication with Authorization Code Grant</vt:lpstr>
      <vt:lpstr>Authentication with Authorization Code Grant</vt:lpstr>
      <vt:lpstr>Oauth 2.0 : problématiques</vt:lpstr>
      <vt:lpstr>« Level up » avec OpenID Connect</vt:lpstr>
      <vt:lpstr>Présentation PowerPoint</vt:lpstr>
      <vt:lpstr>Open ID Connect</vt:lpstr>
      <vt:lpstr>Open ID Connect</vt:lpstr>
      <vt:lpstr>Présentation PowerPoint</vt:lpstr>
      <vt:lpstr>ID Token = jeton JWT qui contient l’identité d’un utilisateur</vt:lpstr>
      <vt:lpstr>Conclusion</vt:lpstr>
      <vt:lpstr>Annexes</vt:lpstr>
      <vt:lpstr>Présentation PowerPoint</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368</cp:revision>
  <dcterms:created xsi:type="dcterms:W3CDTF">2020-03-23T09:18:23Z</dcterms:created>
  <dcterms:modified xsi:type="dcterms:W3CDTF">2020-03-31T15:46:41Z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